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9" d="100"/>
          <a:sy n="79" d="100"/>
        </p:scale>
        <p:origin x="14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9FEB508-9E0B-47BF-B963-6933F8C08346}"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143974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9FEB508-9E0B-47BF-B963-6933F8C08346}"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203586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9FEB508-9E0B-47BF-B963-6933F8C08346}"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109534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9FEB508-9E0B-47BF-B963-6933F8C08346}"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229391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EB508-9E0B-47BF-B963-6933F8C08346}"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253248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69FEB508-9E0B-47BF-B963-6933F8C08346}"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160811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69FEB508-9E0B-47BF-B963-6933F8C08346}"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269876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9FEB508-9E0B-47BF-B963-6933F8C08346}"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334125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EB508-9E0B-47BF-B963-6933F8C08346}"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344754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EB508-9E0B-47BF-B963-6933F8C08346}"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190980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EB508-9E0B-47BF-B963-6933F8C08346}"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6278-1E9F-4BC5-9A7B-49C89BCB9A8E}" type="slidenum">
              <a:rPr lang="en-US" smtClean="0"/>
              <a:t>‹#›</a:t>
            </a:fld>
            <a:endParaRPr lang="en-US"/>
          </a:p>
        </p:txBody>
      </p:sp>
    </p:spTree>
    <p:extLst>
      <p:ext uri="{BB962C8B-B14F-4D97-AF65-F5344CB8AC3E}">
        <p14:creationId xmlns:p14="http://schemas.microsoft.com/office/powerpoint/2010/main" val="54918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EB508-9E0B-47BF-B963-6933F8C08346}" type="datetimeFigureOut">
              <a:rPr lang="en-US" smtClean="0"/>
              <a:t>8/16/2017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36278-1E9F-4BC5-9A7B-49C89BCB9A8E}" type="slidenum">
              <a:rPr lang="en-US" smtClean="0"/>
              <a:t>‹#›</a:t>
            </a:fld>
            <a:endParaRPr lang="en-US"/>
          </a:p>
        </p:txBody>
      </p:sp>
    </p:spTree>
    <p:extLst>
      <p:ext uri="{BB962C8B-B14F-4D97-AF65-F5344CB8AC3E}">
        <p14:creationId xmlns:p14="http://schemas.microsoft.com/office/powerpoint/2010/main" val="115807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5629701"/>
          </a:xfrm>
          <a:prstGeom prst="rect">
            <a:avLst/>
          </a:prstGeom>
        </p:spPr>
      </p:pic>
      <p:sp>
        <p:nvSpPr>
          <p:cNvPr id="7" name="Rectangle 6"/>
          <p:cNvSpPr/>
          <p:nvPr/>
        </p:nvSpPr>
        <p:spPr>
          <a:xfrm>
            <a:off x="0" y="5616054"/>
            <a:ext cx="12192000" cy="1241946"/>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ntonSans Bold" panose="02000803000000020004" pitchFamily="2" charset="0"/>
              </a:rPr>
              <a:t>EXCELLENCE IN CUSTOMER</a:t>
            </a:r>
          </a:p>
        </p:txBody>
      </p:sp>
      <p:sp>
        <p:nvSpPr>
          <p:cNvPr id="8" name="Rectangle 7"/>
          <p:cNvSpPr/>
          <p:nvPr/>
        </p:nvSpPr>
        <p:spPr>
          <a:xfrm>
            <a:off x="0" y="5559188"/>
            <a:ext cx="12192000" cy="113731"/>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82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3910084" cy="3416320"/>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Fairfax, VA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~500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1.9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Washington DC, Virginia </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938719"/>
          </a:xfrm>
          <a:prstGeom prst="rect">
            <a:avLst/>
          </a:prstGeom>
        </p:spPr>
        <p:txBody>
          <a:bodyPr wrap="square">
            <a:spAutoFit/>
          </a:bodyPr>
          <a:lstStyle/>
          <a:p>
            <a:r>
              <a:rPr lang="en-US" sz="1100" dirty="0">
                <a:solidFill>
                  <a:schemeClr val="bg1"/>
                </a:solidFill>
                <a:latin typeface="BentonSans Light" panose="02000503000000020004" pitchFamily="2" charset="0"/>
              </a:rPr>
              <a:t>Fairfax Water implemented the SAP Multi-Channel Foundation, </a:t>
            </a:r>
            <a:r>
              <a:rPr lang="en-US" sz="1100" dirty="0" err="1">
                <a:solidFill>
                  <a:schemeClr val="bg1"/>
                </a:solidFill>
                <a:latin typeface="BentonSans Light" panose="02000503000000020004" pitchFamily="2" charset="0"/>
              </a:rPr>
              <a:t>ustomer</a:t>
            </a:r>
            <a:r>
              <a:rPr lang="en-US" sz="1100" dirty="0">
                <a:solidFill>
                  <a:schemeClr val="bg1"/>
                </a:solidFill>
                <a:latin typeface="BentonSans Light" panose="02000503000000020004" pitchFamily="2" charset="0"/>
              </a:rPr>
              <a:t> engagement web and mobile platform that provides self-service capabilities and enables real-time two-way communication empowering the customer-utility relationship. This platform provides a 360-degree view of all customer interactions while reducing utility operational cost and maximizes the return on investments. The solution uses SAP Gateway to </a:t>
            </a:r>
            <a:r>
              <a:rPr lang="en-US" sz="1100" dirty="0" err="1">
                <a:solidFill>
                  <a:schemeClr val="bg1"/>
                </a:solidFill>
                <a:latin typeface="BentonSans Light" panose="02000503000000020004" pitchFamily="2" charset="0"/>
              </a:rPr>
              <a:t>connnect</a:t>
            </a:r>
            <a:r>
              <a:rPr lang="en-US" sz="1100" dirty="0">
                <a:solidFill>
                  <a:schemeClr val="bg1"/>
                </a:solidFill>
                <a:latin typeface="BentonSans Light" panose="02000503000000020004" pitchFamily="2" charset="0"/>
              </a:rPr>
              <a:t> SAP CIS IS-U and backend systems</a:t>
            </a:r>
          </a:p>
        </p:txBody>
      </p:sp>
      <p:sp>
        <p:nvSpPr>
          <p:cNvPr id="8" name="Rectangle 7"/>
          <p:cNvSpPr/>
          <p:nvPr/>
        </p:nvSpPr>
        <p:spPr>
          <a:xfrm>
            <a:off x="4951863" y="4259196"/>
            <a:ext cx="7003576" cy="1277273"/>
          </a:xfrm>
          <a:prstGeom prst="rect">
            <a:avLst/>
          </a:prstGeom>
        </p:spPr>
        <p:txBody>
          <a:bodyPr wrap="square">
            <a:spAutoFit/>
          </a:bodyPr>
          <a:lstStyle/>
          <a:p>
            <a:r>
              <a:rPr lang="en-US" sz="1100" dirty="0">
                <a:solidFill>
                  <a:schemeClr val="bg1"/>
                </a:solidFill>
                <a:latin typeface="BentonSans Light" panose="02000503000000020004" pitchFamily="2" charset="0"/>
              </a:rPr>
              <a:t>Reduced call volume for utility CSRs</a:t>
            </a:r>
          </a:p>
          <a:p>
            <a:r>
              <a:rPr lang="en-US" sz="1100" dirty="0">
                <a:solidFill>
                  <a:schemeClr val="bg1"/>
                </a:solidFill>
                <a:latin typeface="BentonSans Light" panose="02000503000000020004" pitchFamily="2" charset="0"/>
              </a:rPr>
              <a:t>Reduced customer care expenses</a:t>
            </a:r>
          </a:p>
          <a:p>
            <a:r>
              <a:rPr lang="en-US" sz="1100" dirty="0">
                <a:solidFill>
                  <a:schemeClr val="bg1"/>
                </a:solidFill>
                <a:latin typeface="BentonSans Light" panose="02000503000000020004" pitchFamily="2" charset="0"/>
              </a:rPr>
              <a:t>Reduced overall transactional cost</a:t>
            </a:r>
          </a:p>
          <a:p>
            <a:r>
              <a:rPr lang="en-US" sz="1100" dirty="0">
                <a:solidFill>
                  <a:schemeClr val="bg1"/>
                </a:solidFill>
                <a:latin typeface="BentonSans Light" panose="02000503000000020004" pitchFamily="2" charset="0"/>
              </a:rPr>
              <a:t>Provides payment convenience</a:t>
            </a:r>
          </a:p>
          <a:p>
            <a:r>
              <a:rPr lang="en-US" sz="1100" dirty="0">
                <a:solidFill>
                  <a:schemeClr val="bg1"/>
                </a:solidFill>
                <a:latin typeface="BentonSans Light" panose="02000503000000020004" pitchFamily="2" charset="0"/>
              </a:rPr>
              <a:t>Minimizes consumption</a:t>
            </a:r>
          </a:p>
          <a:p>
            <a:r>
              <a:rPr lang="en-US" sz="1100" dirty="0">
                <a:solidFill>
                  <a:schemeClr val="bg1"/>
                </a:solidFill>
                <a:latin typeface="BentonSans Light" panose="02000503000000020004" pitchFamily="2" charset="0"/>
              </a:rPr>
              <a:t>Quicker outage restoration time</a:t>
            </a:r>
          </a:p>
          <a:p>
            <a:r>
              <a:rPr lang="en-US" sz="1100" dirty="0">
                <a:solidFill>
                  <a:schemeClr val="bg1"/>
                </a:solidFill>
                <a:latin typeface="BentonSans Light" panose="02000503000000020004" pitchFamily="2" charset="0"/>
              </a:rPr>
              <a:t>Increased Customer Satisfaction</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Which project(s) targeted the end user, and how were customers better served?</a:t>
            </a:r>
          </a:p>
        </p:txBody>
      </p:sp>
      <p:sp>
        <p:nvSpPr>
          <p:cNvPr id="10" name="Rectangle 9"/>
          <p:cNvSpPr/>
          <p:nvPr/>
        </p:nvSpPr>
        <p:spPr>
          <a:xfrm>
            <a:off x="495186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results were accomplished as a result of innovating with the customer in mind?</a:t>
            </a:r>
          </a:p>
        </p:txBody>
      </p:sp>
      <p:pic>
        <p:nvPicPr>
          <p:cNvPr id="6" name="Picture 5"/>
          <p:cNvPicPr>
            <a:picLocks noChangeAspect="1"/>
          </p:cNvPicPr>
          <p:nvPr/>
        </p:nvPicPr>
        <p:blipFill>
          <a:blip r:embed="rId2"/>
          <a:stretch>
            <a:fillRect/>
          </a:stretch>
        </p:blipFill>
        <p:spPr>
          <a:xfrm>
            <a:off x="364920" y="316778"/>
            <a:ext cx="5080537" cy="989489"/>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256654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8112" y="255310"/>
            <a:ext cx="4310199" cy="1045223"/>
          </a:xfrm>
          <a:prstGeom prst="rect">
            <a:avLst/>
          </a:prstGeom>
        </p:spPr>
      </p:pic>
      <p:sp>
        <p:nvSpPr>
          <p:cNvPr id="5" name="TextBox 4"/>
          <p:cNvSpPr txBox="1"/>
          <p:nvPr/>
        </p:nvSpPr>
        <p:spPr>
          <a:xfrm>
            <a:off x="286603" y="1937982"/>
            <a:ext cx="3800901" cy="3693319"/>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Akron, OH</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15,500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6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Ohio, Pennsylvania, West Virginia, Virginia, Maryland, and New Jersey</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1615827"/>
          </a:xfrm>
          <a:prstGeom prst="rect">
            <a:avLst/>
          </a:prstGeom>
        </p:spPr>
        <p:txBody>
          <a:bodyPr wrap="square">
            <a:spAutoFit/>
          </a:bodyPr>
          <a:lstStyle/>
          <a:p>
            <a:r>
              <a:rPr lang="en-US" sz="1100" dirty="0">
                <a:solidFill>
                  <a:schemeClr val="bg1"/>
                </a:solidFill>
                <a:latin typeface="BentonSans Light" panose="02000503000000020004" pitchFamily="2" charset="0"/>
              </a:rPr>
              <a:t>Project Nexus</a:t>
            </a:r>
          </a:p>
          <a:p>
            <a:r>
              <a:rPr lang="en-US" sz="1100" dirty="0">
                <a:solidFill>
                  <a:schemeClr val="bg1"/>
                </a:solidFill>
                <a:latin typeface="BentonSans Light" panose="02000503000000020004" pitchFamily="2" charset="0"/>
              </a:rPr>
              <a:t>FirstEnergy evaluated how they were serving their customers needs and how they can better serve demands in the energy space. As a result, FirstEnergy realized a digital transformation was required to shift their business to address this unserved market. Through a four month-long agile project, FirstEnergy implemented a completely new end-to-end business, delivered on the entire Hybris suite. Through this new digital customer transformation, FirstEnergy has realized a 360 degree view of the customer and can target, market and capture this audience. In addition, FirstEnergy delivers a seamless experience through order tracking and billing experience.</a:t>
            </a:r>
          </a:p>
          <a:p>
            <a:endParaRPr lang="en-US" sz="1100" dirty="0">
              <a:solidFill>
                <a:schemeClr val="bg1"/>
              </a:solidFill>
              <a:latin typeface="BentonSans Light" panose="02000503000000020004" pitchFamily="2" charset="0"/>
            </a:endParaRPr>
          </a:p>
        </p:txBody>
      </p:sp>
      <p:sp>
        <p:nvSpPr>
          <p:cNvPr id="8" name="Rectangle 7"/>
          <p:cNvSpPr/>
          <p:nvPr/>
        </p:nvSpPr>
        <p:spPr>
          <a:xfrm>
            <a:off x="4951863" y="4259196"/>
            <a:ext cx="7003576" cy="1107996"/>
          </a:xfrm>
          <a:prstGeom prst="rect">
            <a:avLst/>
          </a:prstGeom>
        </p:spPr>
        <p:txBody>
          <a:bodyPr wrap="square">
            <a:spAutoFit/>
          </a:bodyPr>
          <a:lstStyle/>
          <a:p>
            <a:r>
              <a:rPr lang="en-US" sz="1100" dirty="0">
                <a:solidFill>
                  <a:schemeClr val="bg1"/>
                </a:solidFill>
                <a:latin typeface="BentonSans Light" panose="02000503000000020004" pitchFamily="2" charset="0"/>
              </a:rPr>
              <a:t>With an internal go-live in May, the team delivered the project on time and on budget. They have successfully migrated their legacy customers over while delivering a digital experience that takes them away from manual spreadsheet billing processes. Both FirstEnergy and the customer now have complete visibility to order fulfillment and billing. This new platform, gives them the capability to instantly shift their business as new markets develop. In addition they have the ability to better understand their customers needs through social engagement and deliver a seamless experience.</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results were accomplished as a result of innovating with the customer in mind?</a:t>
            </a:r>
          </a:p>
        </p:txBody>
      </p:sp>
      <p:sp>
        <p:nvSpPr>
          <p:cNvPr id="10" name="Rectangle 9"/>
          <p:cNvSpPr/>
          <p:nvPr/>
        </p:nvSpPr>
        <p:spPr>
          <a:xfrm>
            <a:off x="495186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results were accomplished as a result of innovating with the customer in mind?</a:t>
            </a:r>
          </a:p>
        </p:txBody>
      </p:sp>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36808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3800901" cy="3416320"/>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Tampa, FL</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3,200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1.5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Eastern and Central Florida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1785104"/>
          </a:xfrm>
          <a:prstGeom prst="rect">
            <a:avLst/>
          </a:prstGeom>
        </p:spPr>
        <p:txBody>
          <a:bodyPr wrap="square">
            <a:spAutoFit/>
          </a:bodyPr>
          <a:lstStyle/>
          <a:p>
            <a:r>
              <a:rPr lang="en-US" sz="1100" dirty="0">
                <a:solidFill>
                  <a:schemeClr val="bg1"/>
                </a:solidFill>
                <a:latin typeface="BentonSans Light" panose="02000503000000020004" pitchFamily="2" charset="0"/>
              </a:rPr>
              <a:t>As described by Gordon Gillette, president and CEO, Tampa Electric, and president of Florida Operations: "The last time we upgraded our customer billing systems, the term “internet” wasn’t even part of the public sphere. “Family Ties” was on TV. The space shuttle program was in full swing. Ronald Reagan was in the White House.“</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Needless to say, TECO was running antiquated CIS systems (</a:t>
            </a:r>
            <a:r>
              <a:rPr lang="en-US" sz="1100" dirty="0" err="1">
                <a:solidFill>
                  <a:schemeClr val="bg1"/>
                </a:solidFill>
                <a:latin typeface="BentonSans Light" panose="02000503000000020004" pitchFamily="2" charset="0"/>
              </a:rPr>
              <a:t>eCIS</a:t>
            </a:r>
            <a:r>
              <a:rPr lang="en-US" sz="1100" dirty="0">
                <a:solidFill>
                  <a:schemeClr val="bg1"/>
                </a:solidFill>
                <a:latin typeface="BentonSans Light" panose="02000503000000020004" pitchFamily="2" charset="0"/>
              </a:rPr>
              <a:t> and </a:t>
            </a:r>
            <a:r>
              <a:rPr lang="en-US" sz="1100" dirty="0" err="1">
                <a:solidFill>
                  <a:schemeClr val="bg1"/>
                </a:solidFill>
                <a:latin typeface="BentonSans Light" panose="02000503000000020004" pitchFamily="2" charset="0"/>
              </a:rPr>
              <a:t>gCIS</a:t>
            </a:r>
            <a:r>
              <a:rPr lang="en-US" sz="1100" dirty="0">
                <a:solidFill>
                  <a:schemeClr val="bg1"/>
                </a:solidFill>
                <a:latin typeface="BentonSans Light" panose="02000503000000020004" pitchFamily="2" charset="0"/>
              </a:rPr>
              <a:t>) and had difficulties supporting new business processes and technologies. With CRB on Hana </a:t>
            </a:r>
            <a:r>
              <a:rPr lang="en-US" sz="1100" dirty="0" err="1">
                <a:solidFill>
                  <a:schemeClr val="bg1"/>
                </a:solidFill>
                <a:latin typeface="BentonSans Light" panose="02000503000000020004" pitchFamily="2" charset="0"/>
              </a:rPr>
              <a:t>Teco</a:t>
            </a:r>
            <a:r>
              <a:rPr lang="en-US" sz="1100" dirty="0">
                <a:solidFill>
                  <a:schemeClr val="bg1"/>
                </a:solidFill>
                <a:latin typeface="BentonSans Light" panose="02000503000000020004" pitchFamily="2" charset="0"/>
              </a:rPr>
              <a:t> now can better serve the customers based on their preferences. </a:t>
            </a:r>
          </a:p>
          <a:p>
            <a:endParaRPr lang="en-US" sz="1100" dirty="0">
              <a:solidFill>
                <a:schemeClr val="bg1"/>
              </a:solidFill>
              <a:latin typeface="BentonSans Light" panose="02000503000000020004" pitchFamily="2" charset="0"/>
            </a:endParaRPr>
          </a:p>
          <a:p>
            <a:endParaRPr lang="en-US" sz="1100" dirty="0">
              <a:solidFill>
                <a:schemeClr val="bg1"/>
              </a:solidFill>
              <a:latin typeface="BentonSans Light" panose="02000503000000020004" pitchFamily="2" charset="0"/>
            </a:endParaRPr>
          </a:p>
        </p:txBody>
      </p:sp>
      <p:sp>
        <p:nvSpPr>
          <p:cNvPr id="8" name="Rectangle 7"/>
          <p:cNvSpPr/>
          <p:nvPr/>
        </p:nvSpPr>
        <p:spPr>
          <a:xfrm>
            <a:off x="4951863" y="4259196"/>
            <a:ext cx="7003576" cy="2292935"/>
          </a:xfrm>
          <a:prstGeom prst="rect">
            <a:avLst/>
          </a:prstGeom>
        </p:spPr>
        <p:txBody>
          <a:bodyPr wrap="square">
            <a:spAutoFit/>
          </a:bodyPr>
          <a:lstStyle/>
          <a:p>
            <a:r>
              <a:rPr lang="en-US" sz="1100" dirty="0">
                <a:solidFill>
                  <a:schemeClr val="bg1"/>
                </a:solidFill>
                <a:latin typeface="BentonSans Light" panose="02000503000000020004" pitchFamily="2" charset="0"/>
              </a:rPr>
              <a:t>Project Highlights </a:t>
            </a:r>
          </a:p>
          <a:p>
            <a:r>
              <a:rPr lang="en-US" sz="1100" dirty="0">
                <a:solidFill>
                  <a:schemeClr val="bg1"/>
                </a:solidFill>
                <a:latin typeface="BentonSans Light" panose="02000503000000020004" pitchFamily="2" charset="0"/>
              </a:rPr>
              <a:t>This was the biggest customer service upgrade in three decades for Tampa Electric and People Gas. Converted and loaded 1.5 million contract accounts</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Devices (meters and others - through conversion): 848,000 electric devices (791,000 installed) and 812,000 gas devices (767,000 installed)</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Electric service area: west central Florida</a:t>
            </a:r>
          </a:p>
          <a:p>
            <a:r>
              <a:rPr lang="en-US" sz="1100" dirty="0">
                <a:solidFill>
                  <a:schemeClr val="bg1"/>
                </a:solidFill>
                <a:latin typeface="BentonSans Light" panose="02000503000000020004" pitchFamily="2" charset="0"/>
              </a:rPr>
              <a:t>Gas service area: 14 service divisions throughout Florida</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Active users: over 1000</a:t>
            </a:r>
          </a:p>
          <a:p>
            <a:r>
              <a:rPr lang="en-US" sz="1100" dirty="0">
                <a:solidFill>
                  <a:schemeClr val="bg1"/>
                </a:solidFill>
                <a:latin typeface="BentonSans Light" panose="02000503000000020004" pitchFamily="2" charset="0"/>
              </a:rPr>
              <a:t>Departments/business areas involved: 37</a:t>
            </a:r>
          </a:p>
          <a:p>
            <a:endParaRPr lang="en-US" sz="1100" dirty="0">
              <a:solidFill>
                <a:schemeClr val="bg1"/>
              </a:solidFill>
              <a:latin typeface="BentonSans Light" panose="02000503000000020004" pitchFamily="2" charset="0"/>
            </a:endParaRP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results were accomplished as a result of innovating with the customer in mind?</a:t>
            </a:r>
          </a:p>
        </p:txBody>
      </p:sp>
      <p:sp>
        <p:nvSpPr>
          <p:cNvPr id="10" name="Rectangle 9"/>
          <p:cNvSpPr/>
          <p:nvPr/>
        </p:nvSpPr>
        <p:spPr>
          <a:xfrm>
            <a:off x="495186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results were accomplished as a result of innovating with the customer in mind?</a:t>
            </a:r>
          </a:p>
        </p:txBody>
      </p:sp>
      <p:pic>
        <p:nvPicPr>
          <p:cNvPr id="6" name="Picture 5"/>
          <p:cNvPicPr>
            <a:picLocks noChangeAspect="1"/>
          </p:cNvPicPr>
          <p:nvPr/>
        </p:nvPicPr>
        <p:blipFill>
          <a:blip r:embed="rId2"/>
          <a:stretch>
            <a:fillRect/>
          </a:stretch>
        </p:blipFill>
        <p:spPr>
          <a:xfrm>
            <a:off x="286603" y="241021"/>
            <a:ext cx="3978322" cy="967820"/>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302193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51863" y="2168814"/>
            <a:ext cx="7003576" cy="2462213"/>
          </a:xfrm>
          <a:prstGeom prst="rect">
            <a:avLst/>
          </a:prstGeom>
        </p:spPr>
        <p:txBody>
          <a:bodyPr wrap="square">
            <a:spAutoFit/>
          </a:bodyPr>
          <a:lstStyle/>
          <a:p>
            <a:r>
              <a:rPr lang="en-US" sz="1100" dirty="0">
                <a:solidFill>
                  <a:schemeClr val="bg1"/>
                </a:solidFill>
                <a:latin typeface="BentonSans Light" panose="02000503000000020004" pitchFamily="2" charset="0"/>
              </a:rPr>
              <a:t>Successful implementation of Project Vision that included the following key SAP applications:</a:t>
            </a:r>
          </a:p>
          <a:p>
            <a:r>
              <a:rPr lang="en-US" sz="1100" dirty="0">
                <a:solidFill>
                  <a:schemeClr val="bg1"/>
                </a:solidFill>
                <a:latin typeface="BentonSans Light" panose="02000503000000020004" pitchFamily="2" charset="0"/>
              </a:rPr>
              <a:t>• Customer Relationship and Billing (CRB) - Suite on HANA</a:t>
            </a:r>
          </a:p>
          <a:p>
            <a:r>
              <a:rPr lang="en-US" sz="1100" dirty="0">
                <a:solidFill>
                  <a:schemeClr val="bg1"/>
                </a:solidFill>
                <a:latin typeface="BentonSans Light" panose="02000503000000020004" pitchFamily="2" charset="0"/>
              </a:rPr>
              <a:t>• SAP Mobile Work Management (MWM)</a:t>
            </a:r>
          </a:p>
          <a:p>
            <a:r>
              <a:rPr lang="en-US" sz="1100" dirty="0">
                <a:solidFill>
                  <a:schemeClr val="bg1"/>
                </a:solidFill>
                <a:latin typeface="BentonSans Light" panose="02000503000000020004" pitchFamily="2" charset="0"/>
              </a:rPr>
              <a:t>• SAP Business Intelligence Suite</a:t>
            </a:r>
          </a:p>
          <a:p>
            <a:r>
              <a:rPr lang="en-US" sz="1100" dirty="0">
                <a:solidFill>
                  <a:schemeClr val="bg1"/>
                </a:solidFill>
                <a:latin typeface="BentonSans Light" panose="02000503000000020004" pitchFamily="2" charset="0"/>
              </a:rPr>
              <a:t>• Open Text Document Presentment &amp; Archiving</a:t>
            </a:r>
          </a:p>
          <a:p>
            <a:r>
              <a:rPr lang="en-US" sz="1100" dirty="0">
                <a:solidFill>
                  <a:schemeClr val="bg1"/>
                </a:solidFill>
                <a:latin typeface="BentonSans Light" panose="02000503000000020004" pitchFamily="2" charset="0"/>
              </a:rPr>
              <a:t>WGL implemented the new Customer Information System (“CIS”) solution that will include all software and services required to implement and support the stated interfaces and traditional CIS functions such as customer service, account management, credit and collections, service orders, meter inventory, usage, billing, service address management, portfolio management, rates, and financial based activities. This new CIS replaced the WGL mainframe customer information system implemented in the 1970’s and related systems that supports all of the traditional utility business functions such as meter reading, billing, payment processing, credit, collections, field requests and service work orders. </a:t>
            </a:r>
          </a:p>
          <a:p>
            <a:endParaRPr lang="en-US" sz="1100" dirty="0">
              <a:solidFill>
                <a:schemeClr val="bg1"/>
              </a:solidFill>
              <a:latin typeface="BentonSans Light" panose="02000503000000020004" pitchFamily="2" charset="0"/>
            </a:endParaRPr>
          </a:p>
          <a:p>
            <a:endParaRPr lang="en-US" sz="1100" dirty="0">
              <a:solidFill>
                <a:schemeClr val="bg1"/>
              </a:solidFill>
              <a:latin typeface="BentonSans Light" panose="02000503000000020004" pitchFamily="2" charset="0"/>
            </a:endParaRPr>
          </a:p>
        </p:txBody>
      </p:sp>
      <p:sp>
        <p:nvSpPr>
          <p:cNvPr id="8" name="Rectangle 7"/>
          <p:cNvSpPr/>
          <p:nvPr/>
        </p:nvSpPr>
        <p:spPr>
          <a:xfrm>
            <a:off x="4951863" y="4709573"/>
            <a:ext cx="7003576" cy="2123658"/>
          </a:xfrm>
          <a:prstGeom prst="rect">
            <a:avLst/>
          </a:prstGeom>
        </p:spPr>
        <p:txBody>
          <a:bodyPr wrap="square">
            <a:spAutoFit/>
          </a:bodyPr>
          <a:lstStyle/>
          <a:p>
            <a:r>
              <a:rPr lang="en-US" sz="1100" dirty="0">
                <a:solidFill>
                  <a:schemeClr val="bg1"/>
                </a:solidFill>
                <a:latin typeface="BentonSans Light" panose="02000503000000020004" pitchFamily="2" charset="0"/>
              </a:rPr>
              <a:t>Why Now: CIS and MWM replacement is a key enabler to WGL Energy Answers: </a:t>
            </a:r>
          </a:p>
          <a:p>
            <a:r>
              <a:rPr lang="en-US" sz="1100" dirty="0">
                <a:solidFill>
                  <a:schemeClr val="bg1"/>
                </a:solidFill>
                <a:latin typeface="BentonSans Light" panose="02000503000000020004" pitchFamily="2" charset="0"/>
              </a:rPr>
              <a:t>• SERVICE: Better Functional fit (36%) vs(90+%) CIS without manual workarounds.</a:t>
            </a:r>
          </a:p>
          <a:p>
            <a:r>
              <a:rPr lang="en-US" sz="1100" dirty="0">
                <a:solidFill>
                  <a:schemeClr val="bg1"/>
                </a:solidFill>
                <a:latin typeface="BentonSans Light" panose="02000503000000020004" pitchFamily="2" charset="0"/>
              </a:rPr>
              <a:t>• Performance: Better risk management, the majority of WG consumer services SOX issues are related to the complexity and limitations of the existing CIS environment. old CS processes require manual workarounds, adding complexity and risk.</a:t>
            </a:r>
          </a:p>
          <a:p>
            <a:r>
              <a:rPr lang="en-US" sz="1100" dirty="0">
                <a:solidFill>
                  <a:schemeClr val="bg1"/>
                </a:solidFill>
                <a:latin typeface="BentonSans Light" panose="02000503000000020004" pitchFamily="2" charset="0"/>
              </a:rPr>
              <a:t>• Innovation: Cost reductions include eliminating decommissioned systems support, reduced call times with workflows, scripting, and self-service. Cost avoidance include reduced rework with workflows and improved exception processing, eliminating needed uplift &amp; upgrade projects to the existing systems, and improved collections. Revenue enhancement includes reduced bad debt and reduced billing corrections</a:t>
            </a:r>
          </a:p>
          <a:p>
            <a:r>
              <a:rPr lang="en-US" sz="1100" dirty="0">
                <a:solidFill>
                  <a:schemeClr val="bg1"/>
                </a:solidFill>
                <a:latin typeface="BentonSans Light" panose="02000503000000020004" pitchFamily="2" charset="0"/>
              </a:rPr>
              <a:t>• Diversity: Original diversity spend goal in RFP was 10%, increase to 16% through testing scope</a:t>
            </a:r>
          </a:p>
          <a:p>
            <a:r>
              <a:rPr lang="en-US" sz="1100" dirty="0">
                <a:solidFill>
                  <a:schemeClr val="bg1"/>
                </a:solidFill>
                <a:latin typeface="BentonSans Light" panose="02000503000000020004" pitchFamily="2" charset="0"/>
              </a:rPr>
              <a:t>• Sustainability: Current legacy mainframe is 40 year old, home-grown application. SAP offers readily available resources, planned upgrades and a comprehensive user group community.</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results were accomplished as a result of innovating with the customer in mind?</a:t>
            </a:r>
          </a:p>
        </p:txBody>
      </p:sp>
      <p:sp>
        <p:nvSpPr>
          <p:cNvPr id="10" name="Rectangle 9"/>
          <p:cNvSpPr/>
          <p:nvPr/>
        </p:nvSpPr>
        <p:spPr>
          <a:xfrm>
            <a:off x="4951863" y="4235015"/>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results were accomplished as a result of innovating with the customer in mind?</a:t>
            </a:r>
          </a:p>
        </p:txBody>
      </p:sp>
      <p:pic>
        <p:nvPicPr>
          <p:cNvPr id="6" name="Picture 5"/>
          <p:cNvPicPr>
            <a:picLocks noChangeAspect="1"/>
          </p:cNvPicPr>
          <p:nvPr/>
        </p:nvPicPr>
        <p:blipFill>
          <a:blip r:embed="rId2"/>
          <a:stretch>
            <a:fillRect/>
          </a:stretch>
        </p:blipFill>
        <p:spPr>
          <a:xfrm>
            <a:off x="286603" y="149780"/>
            <a:ext cx="4200525" cy="1314450"/>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3" name="TextBox 12"/>
          <p:cNvSpPr txBox="1"/>
          <p:nvPr/>
        </p:nvSpPr>
        <p:spPr>
          <a:xfrm>
            <a:off x="286603" y="1937982"/>
            <a:ext cx="3800901" cy="3416320"/>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Washington, DC</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1,500+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1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Washington DC, Maryland, and Virginia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Tree>
    <p:extLst>
      <p:ext uri="{BB962C8B-B14F-4D97-AF65-F5344CB8AC3E}">
        <p14:creationId xmlns:p14="http://schemas.microsoft.com/office/powerpoint/2010/main" val="3247742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1060</Words>
  <Application>Microsoft Office PowerPoint</Application>
  <PresentationFormat>Widescreen</PresentationFormat>
  <Paragraphs>85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BentonSans Bold</vt:lpstr>
      <vt:lpstr>BentonSans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Guinan, Lucas</dc:creator>
  <cp:lastModifiedBy>Guinan, Lucas</cp:lastModifiedBy>
  <cp:revision>1</cp:revision>
  <dcterms:created xsi:type="dcterms:W3CDTF">2017-08-17T03:33:48Z</dcterms:created>
  <dcterms:modified xsi:type="dcterms:W3CDTF">2017-08-17T03:38:11Z</dcterms:modified>
</cp:coreProperties>
</file>